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  <p:sldMasterId id="2147483678" r:id="rId2"/>
    <p:sldMasterId id="2147483666" r:id="rId3"/>
  </p:sldMasterIdLst>
  <p:notesMasterIdLst>
    <p:notesMasterId r:id="rId30"/>
  </p:notesMasterIdLst>
  <p:handoutMasterIdLst>
    <p:handoutMasterId r:id="rId31"/>
  </p:handoutMasterIdLst>
  <p:sldIdLst>
    <p:sldId id="256" r:id="rId4"/>
    <p:sldId id="296" r:id="rId5"/>
    <p:sldId id="1283" r:id="rId6"/>
    <p:sldId id="1288" r:id="rId7"/>
    <p:sldId id="1317" r:id="rId8"/>
    <p:sldId id="1320" r:id="rId9"/>
    <p:sldId id="1318" r:id="rId10"/>
    <p:sldId id="1293" r:id="rId11"/>
    <p:sldId id="1298" r:id="rId12"/>
    <p:sldId id="1319" r:id="rId13"/>
    <p:sldId id="1297" r:id="rId14"/>
    <p:sldId id="1295" r:id="rId15"/>
    <p:sldId id="1294" r:id="rId16"/>
    <p:sldId id="1306" r:id="rId17"/>
    <p:sldId id="1299" r:id="rId18"/>
    <p:sldId id="1308" r:id="rId19"/>
    <p:sldId id="1310" r:id="rId20"/>
    <p:sldId id="1309" r:id="rId21"/>
    <p:sldId id="1314" r:id="rId22"/>
    <p:sldId id="1301" r:id="rId23"/>
    <p:sldId id="1300" r:id="rId24"/>
    <p:sldId id="1316" r:id="rId25"/>
    <p:sldId id="1315" r:id="rId26"/>
    <p:sldId id="1311" r:id="rId27"/>
    <p:sldId id="1313" r:id="rId28"/>
    <p:sldId id="280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636CBEC-1A99-474C-9BD4-E50836F44F3F}">
          <p14:sldIdLst>
            <p14:sldId id="256"/>
            <p14:sldId id="296"/>
            <p14:sldId id="1283"/>
            <p14:sldId id="1288"/>
            <p14:sldId id="1317"/>
            <p14:sldId id="1320"/>
            <p14:sldId id="1318"/>
            <p14:sldId id="1293"/>
            <p14:sldId id="1298"/>
            <p14:sldId id="1319"/>
            <p14:sldId id="1297"/>
            <p14:sldId id="1295"/>
            <p14:sldId id="1294"/>
            <p14:sldId id="1306"/>
            <p14:sldId id="1299"/>
            <p14:sldId id="1308"/>
            <p14:sldId id="1310"/>
            <p14:sldId id="1309"/>
            <p14:sldId id="1314"/>
            <p14:sldId id="1301"/>
            <p14:sldId id="1300"/>
            <p14:sldId id="1316"/>
            <p14:sldId id="1315"/>
            <p14:sldId id="1311"/>
            <p14:sldId id="1313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7436A2"/>
    <a:srgbClr val="BD63C5"/>
    <a:srgbClr val="C7C8CA"/>
    <a:srgbClr val="FFFFFF"/>
    <a:srgbClr val="4F81BD"/>
    <a:srgbClr val="C0D2E7"/>
    <a:srgbClr val="17AE7B"/>
    <a:srgbClr val="92D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5" autoAdjust="0"/>
    <p:restoredTop sz="87417" autoAdjust="0"/>
  </p:normalViewPr>
  <p:slideViewPr>
    <p:cSldViewPr snapToGrid="0" snapToObjects="1">
      <p:cViewPr varScale="1">
        <p:scale>
          <a:sx n="152" d="100"/>
          <a:sy n="152" d="100"/>
        </p:scale>
        <p:origin x="1432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8" d="100"/>
          <a:sy n="128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6242E2C-4E5D-074B-AA27-FA15085AF5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AC7B88-D176-B74A-99A1-37D35F5DC1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47515-4279-1848-8F8F-356D3FC03490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4A78C4-3029-1148-AC39-665262AC21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87CB69-9EF2-B641-A048-B941CF4450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B656-3B4B-5449-8271-5BD9D66B41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438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EA624-2C2D-AB48-8457-19C3EDCC4917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ED721-D225-EA42-B368-4257611E5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4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7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43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﻿We use ResNet20 as the student and ResNet56 as the teacher on CIFAR-100 dataset.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7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5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29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</a:t>
            </a:r>
            <a:r>
              <a:rPr kumimoji="1" lang="zh-CN" altLang="en-US" dirty="0"/>
              <a:t> 的作用是 保证教师的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和 学生的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 能够匹配上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45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32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59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不同层次的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foucs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不同的特征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1200" dirty="0"/>
              <a:t>什么是知识蒸馏？</a:t>
            </a:r>
            <a:endParaRPr lang="en-US" altLang="zh-CN" sz="1200" dirty="0"/>
          </a:p>
          <a:p>
            <a:pPr marL="0" indent="0">
              <a:buNone/>
            </a:pPr>
            <a:r>
              <a:rPr lang="zh-CN" altLang="en-US" sz="1200" dirty="0"/>
              <a:t>有哪些特点？</a:t>
            </a:r>
            <a:endParaRPr lang="en-US" altLang="zh-CN" sz="1200" dirty="0"/>
          </a:p>
          <a:p>
            <a:pPr marL="0" indent="0">
              <a:buNone/>
            </a:pPr>
            <a:r>
              <a:rPr lang="zh-CN" altLang="en-US" sz="1200" dirty="0"/>
              <a:t>如何使用？</a:t>
            </a:r>
            <a:endParaRPr lang="en-US" altLang="zh-CN" sz="1200" dirty="0"/>
          </a:p>
          <a:p>
            <a:pPr marL="0" indent="0">
              <a:buNone/>
            </a:pPr>
            <a:r>
              <a:rPr lang="zh-CN" altLang="en-US" sz="1200" dirty="0"/>
              <a:t>对于网络的要求、对于数据集的要求、对于类别的需求。。。。</a:t>
            </a:r>
            <a:endParaRPr lang="en-US" altLang="zh-CN" sz="1200" dirty="0"/>
          </a:p>
          <a:p>
            <a:pPr marL="0" indent="0">
              <a:buNone/>
            </a:pPr>
            <a:r>
              <a:rPr lang="zh-CN" altLang="en-US" sz="1200" dirty="0"/>
              <a:t>对当前产品的帮助？</a:t>
            </a: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53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20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20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68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5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32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6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88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92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82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2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1130banma-PPT应用-3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"/>
            <a:ext cx="9144000" cy="5142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956" y="1049043"/>
            <a:ext cx="6113852" cy="527539"/>
          </a:xfrm>
        </p:spPr>
        <p:txBody>
          <a:bodyPr>
            <a:noAutofit/>
          </a:bodyPr>
          <a:lstStyle>
            <a:lvl1pPr algn="l">
              <a:defRPr sz="3500" b="0" i="0">
                <a:solidFill>
                  <a:srgbClr val="00B48D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主标题</a:t>
            </a:r>
            <a:r>
              <a:rPr lang="en-US" altLang="zh-CN" dirty="0"/>
              <a:t> 33-35pt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5955" y="1582533"/>
            <a:ext cx="6154167" cy="433538"/>
          </a:xfr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</a:t>
            </a:r>
            <a:r>
              <a:rPr lang="en-US" altLang="zh-CN" dirty="0"/>
              <a:t> 18-20pt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5955" y="2175331"/>
            <a:ext cx="5408335" cy="768132"/>
          </a:xfrm>
        </p:spPr>
        <p:txBody>
          <a:bodyPr>
            <a:normAutofit/>
          </a:bodyPr>
          <a:lstStyle>
            <a:lvl1pPr marL="0" indent="0">
              <a:buNone/>
              <a:defRPr lang="en-US" sz="1100" b="0" i="0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演讲人</a:t>
            </a:r>
            <a:r>
              <a:rPr lang="zh-CN" altLang="zh-CN" dirty="0"/>
              <a:t>／</a:t>
            </a:r>
            <a:r>
              <a:rPr lang="zh-CN" altLang="en-US" dirty="0"/>
              <a:t>时间</a:t>
            </a:r>
            <a:r>
              <a:rPr lang="en-US" altLang="zh-CN" dirty="0"/>
              <a:t> 11-14pt</a:t>
            </a:r>
            <a:endParaRPr lang="en-US" dirty="0"/>
          </a:p>
        </p:txBody>
      </p:sp>
      <p:pic>
        <p:nvPicPr>
          <p:cNvPr id="5" name="Picture 4" descr="161130banma-PPT应用-2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21" y="458405"/>
            <a:ext cx="1751720" cy="8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47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0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6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1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79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80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9/15/21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9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4DAA7-8F82-3644-B353-54A2FD325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BEC043-4103-6A47-933F-4090C3CBC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80E5CB-B30A-E544-A9A0-6C39AF8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97659D-549C-094E-AA3A-F77E2D16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7B48CF-80EB-EB41-863D-AAB2DFAC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968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5991D-25EE-3C4C-9C35-C6917636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584FB-5D98-DF49-B812-6580302F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737FC1-B1FC-3349-91D9-CC2180D3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BFB50-F9C4-684B-9598-4A1D954E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D56BA0-3FBA-844B-9CFA-AAFBB063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572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1F47D-97D7-5044-B213-23B010C2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509E3B-6185-D245-857B-2AEC74DF5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9790E9-D8C7-B94B-934D-7329AAE8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3E1D35-5BA7-1D4A-91B4-EB07B0F7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31209-C3F4-BA41-A967-980E1424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2070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90B57-4C28-A24D-8EFE-9667A41A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589D5E-290F-8D44-9108-44958EC66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B50C26-7007-D74C-9BE3-23CACD113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0919D6-CD35-F94B-8D02-A2BB334F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DFF40B-4B60-F842-9A21-540B6EEF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7312E3-652D-3C4D-A125-BDCCC9DA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08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1130banma-PPT应用-2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"/>
            <a:ext cx="9144000" cy="5142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956" y="1049043"/>
            <a:ext cx="6113852" cy="527539"/>
          </a:xfrm>
        </p:spPr>
        <p:txBody>
          <a:bodyPr>
            <a:noAutofit/>
          </a:bodyPr>
          <a:lstStyle>
            <a:lvl1pPr algn="l">
              <a:defRPr sz="3500" b="0" i="0">
                <a:solidFill>
                  <a:srgbClr val="00B48D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主标题</a:t>
            </a:r>
            <a:r>
              <a:rPr lang="en-US" altLang="zh-CN" dirty="0"/>
              <a:t> 33-35pt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5955" y="1582533"/>
            <a:ext cx="6154167" cy="433538"/>
          </a:xfr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</a:t>
            </a:r>
            <a:r>
              <a:rPr lang="en-US" altLang="zh-CN" dirty="0"/>
              <a:t> 18-20pt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5955" y="2175331"/>
            <a:ext cx="5408335" cy="768132"/>
          </a:xfrm>
        </p:spPr>
        <p:txBody>
          <a:bodyPr>
            <a:normAutofit/>
          </a:bodyPr>
          <a:lstStyle>
            <a:lvl1pPr marL="0" indent="0">
              <a:buNone/>
              <a:defRPr lang="en-US" sz="1100" b="0" i="0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演讲人</a:t>
            </a:r>
            <a:r>
              <a:rPr lang="zh-CN" altLang="zh-CN" dirty="0"/>
              <a:t>／</a:t>
            </a:r>
            <a:r>
              <a:rPr lang="zh-CN" altLang="en-US" dirty="0"/>
              <a:t>时间</a:t>
            </a:r>
            <a:r>
              <a:rPr lang="en-US" altLang="zh-CN" dirty="0"/>
              <a:t> 11-14pt</a:t>
            </a:r>
            <a:endParaRPr lang="en-US" dirty="0"/>
          </a:p>
        </p:txBody>
      </p:sp>
      <p:pic>
        <p:nvPicPr>
          <p:cNvPr id="5" name="Picture 4" descr="161130banma-PPT应用-2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44" y="458405"/>
            <a:ext cx="1751720" cy="8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91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B16AE-5992-6E45-87EC-0EE72164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272F3A-200C-A648-8BC4-3CE10F537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34F58B-170D-7147-885C-AA4CD80F7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889097-4141-8E4E-880C-C5EBB39A4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87F19C-B20B-B24E-AF16-26E598E7A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F2FB3A-9A7B-B44B-8484-29F630F3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52FE26-849F-174E-BEAE-127E19C8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3A1F72-D903-534D-B1DA-6A7B2010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348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03BF0-149B-864C-BB27-A18E50E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AE35A3-7F1D-B14A-8F8F-67F450F6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AEDF2D-6656-8B41-A2DD-F7F38115A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3D6E1F-D2A2-ED41-9358-6416D631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6583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6C13F4-5E41-8446-8FC8-AB1D36C97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429AE-5007-0E44-A8EE-941CE4B4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E3F964-6FF2-E149-8033-B365F722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0302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A3A2E-1E38-C74D-9D8A-694CAAFC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90A078-4BF4-FA48-B593-D55BE0D6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ED0E19-027A-E648-9FC4-3852FC737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B9AC36-52D9-734B-946D-F1D3B899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2064D5-3BB8-4749-8658-A910E642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A29424-1A88-9F4A-9D64-74DD533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182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DABAF-1FA7-8B42-A7B1-A83679CF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CB1887-F5F8-7147-9CA6-89B2F939A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9AC21F-C188-A842-BF92-6490B59F8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1636B0-D2B3-264E-9FF5-E0A4C81E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088CDD-A979-DA42-BDBD-385AAD1A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04E4B6-7DDD-4441-8B58-16796309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466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EFD47-8CAF-1C44-9930-0E3E9527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93B62B-66AB-7B49-97D8-C3065251D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1E687D-BE4D-3A4C-BFD5-9BB15434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30CD60-7485-BB45-B990-8EB3E2C1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811C86-8FC4-1F49-812B-487573D3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957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AB0C61-D277-0240-B982-C9C33DA23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05A868-35F3-6A43-944F-626150F35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752E9-8EDE-F34C-AA11-F3372C4E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8FD215-772C-A74E-80BC-C66F10C7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59833-C20E-D04D-AAD9-7C3E77E6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688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BC0EB-5EF6-8E45-8840-705E130C9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6E7174-89BA-CE44-8AE8-C1BBA2A2F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C3461D-C244-3943-BC1A-54B20B2F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079C0-AB71-0549-AF08-33628DF8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236EA-B4CB-5144-9CDE-97022A20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7049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C8A5F-1555-E24D-9698-50572F8D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D2631-8E08-564B-8333-DAC21603B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BC0C97-1230-6C48-B16A-4BBA470C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957D4-0159-514A-83D9-39FCE4D2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AD7E6-9560-584E-85B4-97EED14A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0992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6F2FA-336C-334C-B482-7261757D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9852B8-6CE3-7C4A-A6D4-859576A1F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F4A399-8131-4B42-8326-68664D3C6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DEFFBC-C9F0-5645-9778-33733931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BE9FE8-E2B3-AE48-BE89-58553A8B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70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目录页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39263" y="239599"/>
            <a:ext cx="7965465" cy="857250"/>
          </a:xfrm>
        </p:spPr>
        <p:txBody>
          <a:bodyPr anchor="t">
            <a:normAutofit/>
          </a:bodyPr>
          <a:lstStyle>
            <a:lvl1pPr algn="l">
              <a:defRPr sz="3000" b="0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目录</a:t>
            </a:r>
            <a:r>
              <a:rPr lang="en-US" altLang="zh-CN" dirty="0"/>
              <a:t> 28-30pt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90579" y="1318565"/>
            <a:ext cx="7965465" cy="3399350"/>
          </a:xfrm>
        </p:spPr>
        <p:txBody>
          <a:bodyPr anchor="t">
            <a:normAutofit/>
          </a:bodyPr>
          <a:lstStyle>
            <a:lvl1pPr marL="285750" indent="-285750">
              <a:buSzPct val="120000"/>
              <a:buFontTx/>
              <a:buBlip>
                <a:blip r:embed="rId3"/>
              </a:buBlip>
              <a:defRPr sz="1800" b="0" i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628650" indent="-171450">
              <a:buFont typeface="Arial"/>
              <a:buChar char="•"/>
              <a:defRPr sz="160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marL="1085850" indent="-171450">
              <a:buFont typeface="Wingdings" charset="2"/>
              <a:buChar char="§"/>
              <a:defRPr sz="140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marL="1543050" indent="-171450">
              <a:buFont typeface="Courier New"/>
              <a:buChar char="o"/>
              <a:defRPr sz="120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marL="2000250" indent="-171450">
              <a:buFont typeface="Wingdings" charset="2"/>
              <a:buChar char="²"/>
              <a:defRPr sz="105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01 </a:t>
            </a: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872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BA339-6F0E-DB4E-8F9B-DE9B4695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5C85E-3707-9740-85F6-CAD1EEF19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A27CAF-49FA-D447-90EA-3347EB929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416AF3-31A0-2248-BC2C-78D74084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C4BE4D-0F35-EA4D-AB80-86DFF788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4A5F58-4833-2945-B5A4-520540B9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6125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5B0C2-98D6-6645-AE05-0E087564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73545-5721-7348-BC0C-D9A5B03F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21A55B-CFBB-0543-B596-1A5E3A9A5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2FEB93-CDE8-0543-9D65-AC386E499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D5770B-F0AE-E947-A48C-79F5BA061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E400A2-2303-8348-9E35-1AF8063F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067466-7D43-F340-976E-AB0DC127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5E48E2-2DD6-934A-9B1E-D679B1A9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518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8F455-A883-114E-B03D-C1227DB3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3D482F-1FD2-EA4A-8B21-FA0FFFF97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253876-DA92-464A-9AFD-575E64AD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4A789B-DB07-7548-B26B-EC00CB5A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8338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E5B323-BF50-194A-828B-EDD55E4E3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5BC75E-6945-474E-A63C-954763EC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6A037B-31AE-2F4F-AEE9-68E36EBE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8386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38429-E4A3-B347-93D5-2917BF54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229B7-15FB-6849-9365-06BCDB6A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2E05AF-CD6F-E64A-8B1D-BA24946EA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479E6B-8529-3240-BDB6-8FBC14BD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EA532-F5D1-374E-8339-4927B853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1D0FB3-40B0-E843-8721-4F41A529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5445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7A5C8-8C55-0A43-BFC6-941F21F3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E25A68-76E5-6145-B476-6E4EB5C48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9DFC9A-6473-8140-8ACC-06CF13357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E98B88-EC79-C14E-89B5-CE8BC352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AF84A1-EE22-0948-BC21-2CB45680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FA0D7-490A-1E4F-A3D8-F45E67B3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276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60DD8-F950-8443-BC03-2DF510D3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A4E53E-542C-384E-AA59-DE9E5EF51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128D1-B6E1-CC4E-BE00-481A42FD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C27F95-6AAF-494D-947C-CE40AE60E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A59412-2213-6848-AF62-5F53D310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514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29D314-A19A-8249-A0C7-E3122D109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B34F59-120B-834E-A779-FA82F96C7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36583-3543-D54B-AE64-0EDDCC50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5A952D-C5DE-2343-B491-90994DBB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1BE3A-48CC-BA4D-86AE-D2A80848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31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63" y="239599"/>
            <a:ext cx="8333265" cy="857250"/>
          </a:xfrm>
        </p:spPr>
        <p:txBody>
          <a:bodyPr anchor="t">
            <a:noAutofit/>
          </a:bodyPr>
          <a:lstStyle>
            <a:lvl1pPr algn="l">
              <a:defRPr sz="3000" b="0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标题</a:t>
            </a:r>
            <a:r>
              <a:rPr lang="en-US" altLang="zh-CN" dirty="0"/>
              <a:t>28-30pt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6715146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>
                    <a:lumMod val="65000"/>
                  </a:schemeClr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>
                  <a:lumMod val="65000"/>
                </a:schemeClr>
              </a:solidFill>
              <a:latin typeface="Arial"/>
              <a:ea typeface="Heiti SC Light"/>
              <a:cs typeface="Arial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9263" y="1257015"/>
            <a:ext cx="3907196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pic>
        <p:nvPicPr>
          <p:cNvPr id="5" name="Picture 4" descr="161130banma-PPT应用-2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45" y="3822084"/>
            <a:ext cx="1675255" cy="1321416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61548" y="1257015"/>
            <a:ext cx="3907196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0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63" y="239599"/>
            <a:ext cx="8333265" cy="857250"/>
          </a:xfrm>
        </p:spPr>
        <p:txBody>
          <a:bodyPr anchor="t">
            <a:noAutofit/>
          </a:bodyPr>
          <a:lstStyle>
            <a:lvl1pPr algn="l">
              <a:defRPr sz="3000" b="0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标题</a:t>
            </a:r>
            <a:r>
              <a:rPr lang="en-US" altLang="zh-CN" dirty="0"/>
              <a:t>28-30pt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6715146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>
                    <a:lumMod val="65000"/>
                  </a:schemeClr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>
                  <a:lumMod val="65000"/>
                </a:schemeClr>
              </a:solidFill>
              <a:latin typeface="Arial"/>
              <a:ea typeface="Heiti SC Light"/>
              <a:cs typeface="Arial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9264" y="1257015"/>
            <a:ext cx="2510365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pic>
        <p:nvPicPr>
          <p:cNvPr id="5" name="Picture 4" descr="161130banma-PPT应用-2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45" y="3822084"/>
            <a:ext cx="1675255" cy="132141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3249938" y="1257015"/>
            <a:ext cx="2510365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6162163" y="1257015"/>
            <a:ext cx="2510365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0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1130banma-PPT应用-2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0"/>
            <a:ext cx="9144000" cy="794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378" y="163142"/>
            <a:ext cx="8333265" cy="665753"/>
          </a:xfrm>
        </p:spPr>
        <p:txBody>
          <a:bodyPr anchor="t">
            <a:noAutofit/>
          </a:bodyPr>
          <a:lstStyle>
            <a:lvl1pPr algn="l">
              <a:defRPr sz="3000" b="1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标题</a:t>
            </a:r>
            <a:r>
              <a:rPr lang="en-US" altLang="zh-CN" dirty="0"/>
              <a:t>28-30pt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8019794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>
                    <a:lumMod val="65000"/>
                  </a:schemeClr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>
                  <a:lumMod val="65000"/>
                </a:schemeClr>
              </a:solidFill>
              <a:latin typeface="Arial"/>
              <a:ea typeface="Heiti SC Light"/>
              <a:cs typeface="Arial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13378" y="893329"/>
            <a:ext cx="3907196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39447" y="893329"/>
            <a:ext cx="3907196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2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1130banma-PPT应用-2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0"/>
            <a:ext cx="9144000" cy="1254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63" y="342215"/>
            <a:ext cx="8333265" cy="857250"/>
          </a:xfrm>
        </p:spPr>
        <p:txBody>
          <a:bodyPr anchor="t">
            <a:noAutofit/>
          </a:bodyPr>
          <a:lstStyle>
            <a:lvl1pPr algn="l">
              <a:defRPr sz="3000" b="0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标题</a:t>
            </a:r>
            <a:r>
              <a:rPr lang="en-US" altLang="zh-CN" dirty="0"/>
              <a:t>28-30pt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8019794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>
                    <a:lumMod val="65000"/>
                  </a:schemeClr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>
                  <a:lumMod val="65000"/>
                </a:schemeClr>
              </a:solidFill>
              <a:latin typeface="Arial"/>
              <a:ea typeface="Heiti SC Light"/>
              <a:cs typeface="Arial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39264" y="1526375"/>
            <a:ext cx="2510365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3249938" y="1526375"/>
            <a:ext cx="2510365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6162163" y="1526375"/>
            <a:ext cx="2510365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4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1130banma-PPT应用-2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31"/>
            <a:ext cx="9177875" cy="5161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798" y="289330"/>
            <a:ext cx="8391387" cy="1044645"/>
          </a:xfrm>
        </p:spPr>
        <p:txBody>
          <a:bodyPr anchor="t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en-US" dirty="0"/>
              <a:t>Thank you！</a:t>
            </a:r>
            <a:br>
              <a:rPr lang="en-US" dirty="0"/>
            </a:br>
            <a:r>
              <a:rPr lang="zh-TW" altLang="en-US" dirty="0"/>
              <a:t>谢谢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316959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/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/>
              </a:solidFill>
              <a:latin typeface="Arial"/>
              <a:ea typeface="Heiti SC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52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5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组 5"/>
          <p:cNvGrpSpPr/>
          <p:nvPr userDrawn="1"/>
        </p:nvGrpSpPr>
        <p:grpSpPr>
          <a:xfrm>
            <a:off x="9450321" y="3172812"/>
            <a:ext cx="1199362" cy="627850"/>
            <a:chOff x="9286278" y="1725515"/>
            <a:chExt cx="1199362" cy="627850"/>
          </a:xfrm>
        </p:grpSpPr>
        <p:grpSp>
          <p:nvGrpSpPr>
            <p:cNvPr id="8" name="组 6"/>
            <p:cNvGrpSpPr/>
            <p:nvPr userDrawn="1"/>
          </p:nvGrpSpPr>
          <p:grpSpPr>
            <a:xfrm>
              <a:off x="9286278" y="1725515"/>
              <a:ext cx="1199362" cy="254390"/>
              <a:chOff x="9286278" y="1725515"/>
              <a:chExt cx="1199362" cy="254390"/>
            </a:xfrm>
          </p:grpSpPr>
          <p:sp>
            <p:nvSpPr>
              <p:cNvPr id="18" name="矩形 18"/>
              <p:cNvSpPr/>
              <p:nvPr userDrawn="1"/>
            </p:nvSpPr>
            <p:spPr>
              <a:xfrm>
                <a:off x="9286278" y="1725515"/>
                <a:ext cx="254390" cy="254390"/>
              </a:xfrm>
              <a:prstGeom prst="rect">
                <a:avLst/>
              </a:prstGeom>
              <a:solidFill>
                <a:srgbClr val="00B48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9" name="文本框 19"/>
              <p:cNvSpPr txBox="1"/>
              <p:nvPr userDrawn="1"/>
            </p:nvSpPr>
            <p:spPr>
              <a:xfrm>
                <a:off x="9503622" y="1756625"/>
                <a:ext cx="98201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sz="700" i="1" dirty="0">
                    <a:solidFill>
                      <a:schemeClr val="bg1"/>
                    </a:solidFill>
                    <a:latin typeface="Times"/>
                    <a:cs typeface="Times"/>
                  </a:rPr>
                  <a:t>R0 </a:t>
                </a:r>
                <a:r>
                  <a:rPr kumimoji="1" lang="en-US" altLang="zh-CN" sz="700" i="1" baseline="0" dirty="0">
                    <a:solidFill>
                      <a:schemeClr val="bg1"/>
                    </a:solidFill>
                    <a:latin typeface="Times"/>
                    <a:cs typeface="Times"/>
                  </a:rPr>
                  <a:t> </a:t>
                </a:r>
                <a:r>
                  <a:rPr kumimoji="1" lang="en-US" altLang="zh-CN" sz="700" i="1" dirty="0">
                    <a:solidFill>
                      <a:schemeClr val="bg1"/>
                    </a:solidFill>
                    <a:latin typeface="Times"/>
                    <a:cs typeface="Times"/>
                  </a:rPr>
                  <a:t>G180  B141</a:t>
                </a:r>
                <a:endParaRPr kumimoji="1" lang="zh-CN" altLang="en-US" sz="700" i="1" dirty="0">
                  <a:solidFill>
                    <a:schemeClr val="bg1"/>
                  </a:solidFill>
                  <a:latin typeface="Times"/>
                  <a:cs typeface="Times"/>
                </a:endParaRPr>
              </a:p>
            </p:txBody>
          </p:sp>
        </p:grpSp>
        <p:grpSp>
          <p:nvGrpSpPr>
            <p:cNvPr id="9" name="组 9"/>
            <p:cNvGrpSpPr/>
            <p:nvPr userDrawn="1"/>
          </p:nvGrpSpPr>
          <p:grpSpPr>
            <a:xfrm>
              <a:off x="9286278" y="2098975"/>
              <a:ext cx="1199362" cy="254390"/>
              <a:chOff x="9286278" y="2098975"/>
              <a:chExt cx="1199362" cy="254390"/>
            </a:xfrm>
          </p:grpSpPr>
          <p:sp>
            <p:nvSpPr>
              <p:cNvPr id="14" name="矩形 14"/>
              <p:cNvSpPr/>
              <p:nvPr userDrawn="1"/>
            </p:nvSpPr>
            <p:spPr>
              <a:xfrm>
                <a:off x="9286278" y="2098975"/>
                <a:ext cx="254390" cy="254390"/>
              </a:xfrm>
              <a:prstGeom prst="rect">
                <a:avLst/>
              </a:prstGeom>
              <a:solidFill>
                <a:srgbClr val="787F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5" name="文本框 15"/>
              <p:cNvSpPr txBox="1"/>
              <p:nvPr userDrawn="1"/>
            </p:nvSpPr>
            <p:spPr>
              <a:xfrm>
                <a:off x="9503622" y="2130085"/>
                <a:ext cx="98201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sz="700" i="1" dirty="0">
                    <a:solidFill>
                      <a:schemeClr val="bg1"/>
                    </a:solidFill>
                    <a:latin typeface="Times"/>
                    <a:cs typeface="Times"/>
                  </a:rPr>
                  <a:t>R120</a:t>
                </a:r>
                <a:r>
                  <a:rPr kumimoji="1" lang="en-US" altLang="zh-CN" sz="700" i="1" baseline="0" dirty="0">
                    <a:solidFill>
                      <a:schemeClr val="bg1"/>
                    </a:solidFill>
                    <a:latin typeface="Times"/>
                    <a:cs typeface="Times"/>
                  </a:rPr>
                  <a:t> </a:t>
                </a:r>
                <a:r>
                  <a:rPr kumimoji="1" lang="en-US" altLang="zh-CN" sz="700" i="1" dirty="0">
                    <a:solidFill>
                      <a:schemeClr val="bg1"/>
                    </a:solidFill>
                    <a:latin typeface="Times"/>
                    <a:cs typeface="Times"/>
                  </a:rPr>
                  <a:t>G127 B132</a:t>
                </a:r>
                <a:endParaRPr kumimoji="1" lang="zh-CN" altLang="en-US" sz="700" i="1" dirty="0">
                  <a:solidFill>
                    <a:schemeClr val="bg1"/>
                  </a:solidFill>
                  <a:latin typeface="Times"/>
                  <a:cs typeface="Times"/>
                </a:endParaRPr>
              </a:p>
            </p:txBody>
          </p:sp>
        </p:grpSp>
      </p:grpSp>
      <p:sp>
        <p:nvSpPr>
          <p:cNvPr id="23" name="Slide Number Placeholder 36"/>
          <p:cNvSpPr txBox="1">
            <a:spLocks/>
          </p:cNvSpPr>
          <p:nvPr userDrawn="1"/>
        </p:nvSpPr>
        <p:spPr>
          <a:xfrm>
            <a:off x="457200" y="4860787"/>
            <a:ext cx="262413" cy="121123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650" b="1" kern="1200">
                <a:solidFill>
                  <a:schemeClr val="tx1"/>
                </a:solidFill>
                <a:latin typeface="Helvetica Neue for IB" pitchFamily="34" charset="0"/>
                <a:ea typeface="+mn-ea"/>
                <a:cs typeface="Helvetica Neue for IB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FFD63D-7F43-3B4E-8B2F-7535F503E7C1}" type="slidenum">
              <a:rPr lang="en-US" smtClean="0">
                <a:solidFill>
                  <a:srgbClr val="787F84"/>
                </a:solidFill>
              </a:rPr>
              <a:pPr/>
              <a:t>‹#›</a:t>
            </a:fld>
            <a:endParaRPr lang="en-US" dirty="0">
              <a:solidFill>
                <a:srgbClr val="787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50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55" r:id="rId3"/>
    <p:sldLayoutId id="2147483660" r:id="rId4"/>
    <p:sldLayoutId id="2147483662" r:id="rId5"/>
    <p:sldLayoutId id="2147483661" r:id="rId6"/>
    <p:sldLayoutId id="2147483663" r:id="rId7"/>
    <p:sldLayoutId id="2147483654" r:id="rId8"/>
    <p:sldLayoutId id="2147483651" r:id="rId9"/>
    <p:sldLayoutId id="2147483652" r:id="rId10"/>
    <p:sldLayoutId id="2147483653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E90D63-F580-D042-B128-67F85DC4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A84DB1-8B8C-6541-AD57-912BA665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76CB1-DF9E-5949-A4DA-28DBC84A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FE793-3BB3-B04E-B49A-4A27E768768C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EFD45-327C-824D-BEC3-BFC940AF1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EC1FE4-C1B4-1440-B47D-C5135603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577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AFB211-0336-E246-A26D-8CEE138C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74172-41D8-2B41-B911-7677C71C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918432-B297-A841-92ED-BAA6A515B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CA7BA-0017-DD42-A84F-66611CB88F2A}" type="datetimeFigureOut">
              <a:rPr kumimoji="1" lang="zh-CN" altLang="en-US" smtClean="0"/>
              <a:t>2021/9/15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55C3A-E3A9-E54B-9C42-A9C07E03B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F8311-DA48-3645-85C3-63858D4C1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48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4968"/>
            <a:ext cx="7167716" cy="4704735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﻿﻿Knowledge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Distillation</a:t>
            </a:r>
            <a:br>
              <a:rPr lang="en-US" altLang="zh-CN" sz="2800" dirty="0">
                <a:solidFill>
                  <a:schemeClr val="tx1"/>
                </a:solidFill>
              </a:rPr>
            </a:br>
            <a:br>
              <a:rPr lang="en-US" altLang="zh-CN" sz="18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    </a:t>
            </a:r>
            <a:br>
              <a:rPr lang="en-US" altLang="zh-CN" sz="18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    </a:t>
            </a:r>
            <a:br>
              <a:rPr lang="en-US" altLang="zh-CN" sz="18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    </a:t>
            </a:r>
            <a:r>
              <a:rPr lang="en-US" altLang="zh-CN" sz="1800" dirty="0">
                <a:solidFill>
                  <a:schemeClr val="tx1"/>
                </a:solidFill>
              </a:rPr>
              <a:t>Qian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Xu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br>
              <a:rPr lang="en-US" altLang="zh-CN" sz="1600" dirty="0">
                <a:solidFill>
                  <a:schemeClr val="tx1"/>
                </a:solidFill>
              </a:rPr>
            </a:br>
            <a:r>
              <a:rPr lang="zh-CN" altLang="en-US" sz="1600" dirty="0">
                <a:solidFill>
                  <a:schemeClr val="tx1"/>
                </a:solidFill>
              </a:rPr>
              <a:t>     </a:t>
            </a:r>
            <a:r>
              <a:rPr lang="en-US" altLang="zh-CN" sz="1600" dirty="0">
                <a:solidFill>
                  <a:schemeClr val="tx1"/>
                </a:solidFill>
              </a:rPr>
              <a:t>2021.09.15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name="文本框 1" id="3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3181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7"/>
    </mc:Choice>
    <mc:Fallback xmlns="">
      <p:transition spd="slow" advTm="81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0F0E4B6-14DA-F247-A21A-9D5948D1E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0" y="3449746"/>
            <a:ext cx="4402155" cy="11006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知识蒸馏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语义分割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正文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193E0E-2993-1E40-B0F3-BDE29A6E8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28" y="1311575"/>
            <a:ext cx="4423357" cy="21903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0125B8-3340-EC40-A8AF-BDF149C26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879" y="1319482"/>
            <a:ext cx="4423357" cy="1971413"/>
          </a:xfrm>
          <a:prstGeom prst="rect">
            <a:avLst/>
          </a:prstGeom>
        </p:spPr>
      </p:pic>
      <p:sp>
        <p:nvSpPr>
          <p:cNvPr name="文本框 4" id="1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30902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961268" y="1273169"/>
            <a:ext cx="7965465" cy="3399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﻿Distilling Knowledge via Knowledge Review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背景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动机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方法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实验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总结</a:t>
            </a:r>
            <a:endParaRPr lang="en-US" altLang="zh-CN" dirty="0"/>
          </a:p>
        </p:txBody>
      </p:sp>
      <p:sp>
        <p:nvSpPr>
          <p:cNvPr name="文本框 1" id="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64745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837CAD-8D4A-2C44-84D3-21A46FC3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9" y="882287"/>
            <a:ext cx="8281481" cy="16894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759B17-9F91-7C4F-AD84-068F4BC36FAF}"/>
              </a:ext>
            </a:extLst>
          </p:cNvPr>
          <p:cNvSpPr txBox="1"/>
          <p:nvPr/>
        </p:nvSpPr>
        <p:spPr>
          <a:xfrm>
            <a:off x="583660" y="3086892"/>
            <a:ext cx="1439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CVPR2021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贾佳亚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思谋科技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源码</a:t>
            </a:r>
            <a:endParaRPr kumimoji="1" lang="en-US" altLang="zh-CN" dirty="0"/>
          </a:p>
        </p:txBody>
      </p:sp>
      <p:sp>
        <p:nvSpPr>
          <p:cNvPr name="文本框 8" id="9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31329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908A3E6-EB8E-C240-82DE-8BD58537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26" y="2522442"/>
            <a:ext cx="3519148" cy="251648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3370163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动机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教师的特征是否已经充分利用？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浅层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简单信息</a:t>
            </a:r>
            <a:endParaRPr kumimoji="1"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ym typeface="Wingdings" pitchFamily="2" charset="2"/>
              </a:rPr>
              <a:t>深层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抽象信息</a:t>
            </a:r>
            <a:endParaRPr kumimoji="1"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ym typeface="Wingdings" pitchFamily="2" charset="2"/>
              </a:rPr>
              <a:t>Student</a:t>
            </a:r>
            <a:r>
              <a:rPr kumimoji="1" lang="zh-CN" altLang="en-US" dirty="0">
                <a:sym typeface="Wingdings" pitchFamily="2" charset="2"/>
              </a:rPr>
              <a:t>在训练初期，关注简单信息，后期关注抽象信息</a:t>
            </a:r>
            <a:endParaRPr kumimoji="1" lang="en-US" altLang="zh-CN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r>
              <a:rPr kumimoji="1" lang="zh-CN" altLang="en-US" dirty="0"/>
              <a:t>该如何映射</a:t>
            </a:r>
            <a:r>
              <a:rPr kumimoji="1" lang="en-US" altLang="zh-CN" dirty="0"/>
              <a:t>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sz="1200" dirty="0"/>
              <a:t>相同</a:t>
            </a:r>
            <a:r>
              <a:rPr kumimoji="1" lang="en-US" altLang="zh-CN" sz="1200" dirty="0"/>
              <a:t>stage</a:t>
            </a:r>
            <a:r>
              <a:rPr kumimoji="1" lang="zh-CN" altLang="en-US" sz="1200" dirty="0"/>
              <a:t>有帮助</a:t>
            </a:r>
            <a:endParaRPr kumimoji="1" lang="en-US" altLang="zh-CN" sz="1200" dirty="0"/>
          </a:p>
          <a:p>
            <a:pPr marL="342900" indent="-342900">
              <a:buAutoNum type="arabicPeriod"/>
            </a:pPr>
            <a:r>
              <a:rPr kumimoji="1" lang="zh-CN" altLang="en-US" sz="1200" dirty="0"/>
              <a:t>高</a:t>
            </a:r>
            <a:r>
              <a:rPr kumimoji="1" lang="en-US" altLang="zh-CN" sz="1200" dirty="0"/>
              <a:t>stage</a:t>
            </a:r>
            <a:r>
              <a:rPr kumimoji="1" lang="zh-CN" altLang="en-US" sz="1200" dirty="0"/>
              <a:t>有负面影响</a:t>
            </a:r>
            <a:endParaRPr kumimoji="1" lang="en-US" altLang="zh-CN" sz="1200" dirty="0"/>
          </a:p>
          <a:p>
            <a:pPr marL="342900" indent="-342900">
              <a:buAutoNum type="arabicPeriod"/>
            </a:pPr>
            <a:r>
              <a:rPr kumimoji="1" lang="zh-CN" altLang="en-US" sz="1200" dirty="0"/>
              <a:t>低</a:t>
            </a:r>
            <a:r>
              <a:rPr kumimoji="1" lang="en-US" altLang="zh-CN" sz="1200" dirty="0"/>
              <a:t>stage</a:t>
            </a:r>
            <a:r>
              <a:rPr kumimoji="1" lang="zh-CN" altLang="en-US" sz="1200" dirty="0"/>
              <a:t>有帮助</a:t>
            </a:r>
            <a:endParaRPr kumimoji="1" lang="en-US" altLang="zh-CN" sz="1200" dirty="0"/>
          </a:p>
          <a:p>
            <a:endParaRPr kumimoji="1" lang="en-US" altLang="zh-CN" sz="1100" dirty="0"/>
          </a:p>
          <a:p>
            <a:r>
              <a:rPr kumimoji="1" lang="en-US" altLang="zh-CN" sz="1100" dirty="0"/>
              <a:t>Deeper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and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more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abstracted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feature</a:t>
            </a:r>
            <a:r>
              <a:rPr kumimoji="1" lang="zh-CN" altLang="en-US" sz="1100" dirty="0"/>
              <a:t>对学生的浅层特征来说太过复杂</a:t>
            </a:r>
            <a:endParaRPr kumimoji="1" lang="en-US" altLang="zh-CN" sz="1100" dirty="0"/>
          </a:p>
          <a:p>
            <a:endParaRPr kumimoji="1" lang="en-US" altLang="zh-CN" sz="11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9FFBD6-60B0-1945-BD00-EB5B2DBC8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75" y="814737"/>
            <a:ext cx="3370163" cy="18447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AC7BA61-C764-AF44-B1AC-B4D84B8F7D30}"/>
              </a:ext>
            </a:extLst>
          </p:cNvPr>
          <p:cNvSpPr txBox="1"/>
          <p:nvPr/>
        </p:nvSpPr>
        <p:spPr>
          <a:xfrm>
            <a:off x="5428036" y="496018"/>
            <a:ext cx="236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本文之前的蒸馏框架</a:t>
            </a:r>
          </a:p>
        </p:txBody>
      </p:sp>
      <p:sp>
        <p:nvSpPr>
          <p:cNvPr name="文本框 9" id="1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407132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动机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改进：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</a:t>
            </a:r>
            <a:r>
              <a:rPr kumimoji="1" lang="en-US" altLang="zh-CN" dirty="0"/>
              <a:t>teacher</a:t>
            </a:r>
            <a:r>
              <a:rPr kumimoji="1" lang="zh-CN" altLang="en-US" dirty="0"/>
              <a:t>的多层信息指导</a:t>
            </a:r>
            <a:r>
              <a:rPr kumimoji="1" lang="en-US" altLang="zh-CN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Reivew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" altLang="zh-CN" dirty="0"/>
              <a:t>﻿previous (shallower) features to guide the current feature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如何提取</a:t>
            </a:r>
            <a:r>
              <a:rPr kumimoji="1" lang="en-US" altLang="zh-CN" dirty="0"/>
              <a:t>teacher</a:t>
            </a:r>
            <a:r>
              <a:rPr kumimoji="1" lang="zh-CN" altLang="en-US" dirty="0"/>
              <a:t> 的有用信息？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如何将提到的信息传送到</a:t>
            </a:r>
            <a:r>
              <a:rPr kumimoji="1" lang="en-US" altLang="zh-CN" dirty="0"/>
              <a:t>student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r>
              <a:rPr kumimoji="1" lang="en-US" altLang="zh-CN" dirty="0"/>
              <a:t>ABF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fusion</a:t>
            </a:r>
          </a:p>
          <a:p>
            <a:r>
              <a:rPr kumimoji="1" lang="en-US" altLang="zh-CN" dirty="0"/>
              <a:t>HCL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hierarchical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6A7516-C94F-8F47-8F2C-0666C30F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83" y="1015866"/>
            <a:ext cx="2120900" cy="3517900"/>
          </a:xfrm>
          <a:prstGeom prst="rect">
            <a:avLst/>
          </a:prstGeom>
        </p:spPr>
      </p:pic>
      <p:sp>
        <p:nvSpPr>
          <p:cNvPr name="文本框 1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691227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过程概览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lvl="1"/>
            <a:r>
              <a:rPr kumimoji="1" lang="zh-CN" altLang="en-US" dirty="0"/>
              <a:t>（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 最初的原型  多对一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）多对多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</a:t>
            </a:r>
            <a:r>
              <a:rPr kumimoji="1" lang="en-US" altLang="zh-CN" dirty="0"/>
              <a:t>c</a:t>
            </a:r>
            <a:r>
              <a:rPr kumimoji="1" lang="zh-CN" altLang="en-US" dirty="0"/>
              <a:t>）多对多 加速版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</a:t>
            </a:r>
            <a:r>
              <a:rPr kumimoji="1" lang="en-US" altLang="zh-CN" dirty="0"/>
              <a:t>d</a:t>
            </a:r>
            <a:r>
              <a:rPr kumimoji="1" lang="zh-CN" altLang="en-US" dirty="0"/>
              <a:t>）多对多 最终版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2D9ABE-C1CF-E34F-9E18-44AE3CCC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85" y="848288"/>
            <a:ext cx="4543860" cy="3853056"/>
          </a:xfrm>
          <a:prstGeom prst="rect">
            <a:avLst/>
          </a:prstGeom>
        </p:spPr>
      </p:pic>
      <p:sp>
        <p:nvSpPr>
          <p:cNvPr name="文本框 4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46309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数学表达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X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: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input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Y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: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logits</a:t>
            </a:r>
          </a:p>
          <a:p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M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: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transformation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（</a:t>
            </a:r>
            <a:r>
              <a:rPr kumimoji="1" lang="en-US" altLang="zh-CN" sz="1200" dirty="0" err="1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convs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+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 err="1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interpoltation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）</a:t>
            </a:r>
            <a:endParaRPr kumimoji="1" lang="en-US" altLang="zh-CN" sz="1200" dirty="0">
              <a:latin typeface="Times New Roman" panose="02020603050405020304" pitchFamily="18" charset="0"/>
              <a:ea typeface="Hiragino Sans GB W3" panose="020B0300000000000000" pitchFamily="34" charset="-128"/>
              <a:cs typeface="Times New Roman" panose="02020603050405020304" pitchFamily="18" charset="0"/>
            </a:endParaRPr>
          </a:p>
          <a:p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D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: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distance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function</a:t>
            </a:r>
            <a:r>
              <a:rPr kumimoji="1" lang="zh-CN" altLang="en-US" sz="1200" dirty="0">
                <a:latin typeface="Times New Roman" panose="02020603050405020304" pitchFamily="18" charset="0"/>
                <a:ea typeface="Hiragino Sans GB W3" panose="020B0300000000000000" pitchFamily="34" charset="-128"/>
                <a:cs typeface="Times New Roman" panose="02020603050405020304" pitchFamily="18" charset="0"/>
              </a:rPr>
              <a:t> </a:t>
            </a:r>
            <a:endParaRPr kumimoji="1" lang="en-US" altLang="zh-CN" sz="1200" dirty="0">
              <a:latin typeface="Times New Roman" panose="02020603050405020304" pitchFamily="18" charset="0"/>
              <a:ea typeface="Hiragino Sans GB W3" panose="020B0300000000000000" pitchFamily="34" charset="-128"/>
              <a:cs typeface="Times New Roman" panose="02020603050405020304" pitchFamily="18" charset="0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B93F54-CB67-5242-A9AF-066B25A9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245" y="1322969"/>
            <a:ext cx="4016239" cy="21984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5591E2-BD73-3C47-A9A4-FD73F5F85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8" y="1446271"/>
            <a:ext cx="3876337" cy="3905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DDC704-4665-DD41-91F1-9D3E7C340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71" y="1824041"/>
            <a:ext cx="3460954" cy="425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0940ED-204C-B341-AF70-018CF0C62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48" y="2214604"/>
            <a:ext cx="3786177" cy="4603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725209-DD71-5144-A14F-AFCE3DF95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48" y="2602883"/>
            <a:ext cx="3749294" cy="582415"/>
          </a:xfrm>
          <a:prstGeom prst="rect">
            <a:avLst/>
          </a:prstGeom>
        </p:spPr>
      </p:pic>
      <p:sp>
        <p:nvSpPr>
          <p:cNvPr name="文本框 4" id="1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288109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本文方法的雏形：</a:t>
            </a:r>
            <a:r>
              <a:rPr kumimoji="1" lang="en-US" altLang="zh-CN" sz="1400" dirty="0"/>
              <a:t>Review</a:t>
            </a:r>
            <a:r>
              <a:rPr kumimoji="1" lang="zh-CN" altLang="en-US" sz="1400" dirty="0"/>
              <a:t>单个层</a:t>
            </a:r>
            <a:endParaRPr kumimoji="1"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1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使用教师的</a:t>
            </a:r>
            <a:r>
              <a:rPr kumimoji="1" lang="zh-CN" altLang="en-US" sz="1200" dirty="0">
                <a:solidFill>
                  <a:srgbClr val="FF0000"/>
                </a:solidFill>
              </a:rPr>
              <a:t>前 </a:t>
            </a:r>
            <a:r>
              <a:rPr kumimoji="1" lang="en-US" altLang="zh-CN" sz="1200" dirty="0" err="1">
                <a:solidFill>
                  <a:srgbClr val="FF0000"/>
                </a:solidFill>
              </a:rPr>
              <a:t>i</a:t>
            </a:r>
            <a:r>
              <a:rPr kumimoji="1" lang="zh-CN" altLang="en-US" sz="1200" dirty="0">
                <a:solidFill>
                  <a:srgbClr val="FF0000"/>
                </a:solidFill>
              </a:rPr>
              <a:t> 层</a:t>
            </a:r>
            <a:r>
              <a:rPr kumimoji="1" lang="zh-CN" altLang="en-US" sz="1200" dirty="0"/>
              <a:t>蒸馏学生的 </a:t>
            </a:r>
            <a:r>
              <a:rPr kumimoji="1" lang="zh-CN" altLang="en-US" sz="1200" dirty="0">
                <a:solidFill>
                  <a:srgbClr val="FF0000"/>
                </a:solidFill>
              </a:rPr>
              <a:t>第 </a:t>
            </a:r>
            <a:r>
              <a:rPr kumimoji="1" lang="en-US" altLang="zh-CN" sz="1200" dirty="0" err="1">
                <a:solidFill>
                  <a:srgbClr val="FF0000"/>
                </a:solidFill>
              </a:rPr>
              <a:t>i</a:t>
            </a:r>
            <a:r>
              <a:rPr kumimoji="1" lang="zh-CN" altLang="en-US" sz="1200" dirty="0">
                <a:solidFill>
                  <a:srgbClr val="FF0000"/>
                </a:solidFill>
              </a:rPr>
              <a:t> 个</a:t>
            </a:r>
            <a:r>
              <a:rPr kumimoji="1" lang="en-US" altLang="zh-CN" sz="1200" dirty="0"/>
              <a:t>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教师的</a:t>
            </a:r>
            <a:r>
              <a:rPr kumimoji="1" lang="en-US" altLang="zh-CN" sz="1200" dirty="0"/>
              <a:t>feature</a:t>
            </a:r>
            <a:r>
              <a:rPr kumimoji="1" lang="zh-CN" altLang="en-US" sz="1200" dirty="0"/>
              <a:t> 不变换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sz="1200" dirty="0"/>
          </a:p>
          <a:p>
            <a:endParaRPr kumimoji="1" lang="en-US" altLang="zh-CN" sz="1200" dirty="0"/>
          </a:p>
          <a:p>
            <a:endParaRPr kumimoji="1" lang="en-US" altLang="zh-CN" sz="1200" dirty="0"/>
          </a:p>
          <a:p>
            <a:endParaRPr kumimoji="1" lang="en-US" altLang="zh-CN" sz="1200" dirty="0"/>
          </a:p>
          <a:p>
            <a:endParaRPr kumimoji="1" lang="en-US" altLang="zh-CN" sz="1200" dirty="0"/>
          </a:p>
          <a:p>
            <a:endParaRPr kumimoji="1"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200" dirty="0"/>
          </a:p>
          <a:p>
            <a:pPr lvl="1"/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8BD3E1-6955-3B45-B1E6-DEB304C7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92" y="899813"/>
            <a:ext cx="3649022" cy="29499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B7E039-CACE-6F44-A5B4-64A1A7BEE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9" y="1268447"/>
            <a:ext cx="3736798" cy="653113"/>
          </a:xfrm>
          <a:prstGeom prst="rect">
            <a:avLst/>
          </a:prstGeom>
        </p:spPr>
      </p:pic>
      <p:sp>
        <p:nvSpPr>
          <p:cNvPr name="文本框 1" id="12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315058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改进： </a:t>
            </a:r>
            <a:r>
              <a:rPr kumimoji="1" lang="en-US" altLang="zh-CN" sz="1400" dirty="0"/>
              <a:t>Review</a:t>
            </a:r>
            <a:r>
              <a:rPr kumimoji="1" lang="zh-CN" altLang="en-US" sz="1400" dirty="0"/>
              <a:t>多个层</a:t>
            </a:r>
            <a:endParaRPr kumimoji="1"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4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zh-CN" altLang="en-US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：</a:t>
            </a:r>
            <a:r>
              <a:rPr kumimoji="1"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stores</a:t>
            </a:r>
            <a:r>
              <a:rPr kumimoji="1" lang="zh-CN" altLang="en-US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layers</a:t>
            </a:r>
            <a:r>
              <a:rPr kumimoji="1" lang="zh-CN" altLang="en-US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</a:t>
            </a:r>
            <a:r>
              <a:rPr kumimoji="1" lang="zh-CN" altLang="en-US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transfer</a:t>
            </a:r>
            <a:r>
              <a:rPr kumimoji="1" lang="zh-CN" altLang="en-US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400" dirty="0"/>
          </a:p>
          <a:p>
            <a:r>
              <a:rPr kumimoji="1" lang="zh-CN" altLang="en-US" sz="1400" dirty="0"/>
              <a:t>缺点：</a:t>
            </a:r>
            <a:endParaRPr kumimoji="1" lang="en-US" altLang="zh-CN" sz="1400" dirty="0"/>
          </a:p>
          <a:p>
            <a:r>
              <a:rPr kumimoji="1" lang="en-US" altLang="zh-CN" sz="1400" dirty="0"/>
              <a:t>	</a:t>
            </a:r>
            <a:r>
              <a:rPr kumimoji="1" lang="zh-CN" altLang="en-US" sz="1400" dirty="0"/>
              <a:t>计算量大， </a:t>
            </a:r>
            <a:r>
              <a:rPr kumimoji="1" lang="en-US" altLang="zh-CN" sz="1400" dirty="0"/>
              <a:t>(n+1)/n</a:t>
            </a:r>
          </a:p>
          <a:p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DD59EA-0517-C146-AE69-2FBE7391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23" y="1477167"/>
            <a:ext cx="3855417" cy="8414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D3FE97-F5D8-4E42-B04E-A17ECDB0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86" y="866571"/>
            <a:ext cx="3700401" cy="29041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01A685-AAF7-0A41-A5A5-EBF9CED58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789" y="2624058"/>
            <a:ext cx="2975352" cy="401632"/>
          </a:xfrm>
          <a:prstGeom prst="rect">
            <a:avLst/>
          </a:prstGeom>
        </p:spPr>
      </p:pic>
      <p:sp>
        <p:nvSpPr>
          <p:cNvPr name="文本框 1" id="15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78961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改进： </a:t>
            </a:r>
            <a:r>
              <a:rPr kumimoji="1" lang="en-US" altLang="zh-CN" sz="1400" dirty="0"/>
              <a:t>Review</a:t>
            </a:r>
            <a:r>
              <a:rPr kumimoji="1" lang="zh-CN" altLang="en-US" sz="1400" dirty="0"/>
              <a:t>多个层</a:t>
            </a:r>
            <a:endParaRPr kumimoji="1"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4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u</a:t>
            </a:r>
            <a:r>
              <a:rPr kumimoji="1" lang="zh-CN" altLang="en-US" sz="1200" dirty="0"/>
              <a:t>融合函数  融合模块</a:t>
            </a:r>
            <a:endParaRPr kumimoji="1" lang="en-US" altLang="zh-CN" sz="1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D3FE97-F5D8-4E42-B04E-A17ECDB0E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99" y="875711"/>
            <a:ext cx="2470044" cy="19385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BB7CCD-08EB-2647-89AD-4D458458C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99" y="2814226"/>
            <a:ext cx="2470044" cy="19377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28FAF-8546-0F4B-A268-BB6D8BC0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7" y="1228657"/>
            <a:ext cx="3530330" cy="6299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C1A4AF-07D1-D547-B554-65F7AA63D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54" y="1903652"/>
            <a:ext cx="3383133" cy="6680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78D051-70C9-1A43-AEB8-6E75C2A0D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240" y="2616823"/>
            <a:ext cx="3132636" cy="668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97C2A7-42DF-BA4D-9DB3-8BAC58546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240" y="3401857"/>
            <a:ext cx="3132636" cy="512986"/>
          </a:xfrm>
          <a:prstGeom prst="rect">
            <a:avLst/>
          </a:prstGeom>
        </p:spPr>
      </p:pic>
      <p:sp>
        <p:nvSpPr>
          <p:cNvPr name="文本框 1" id="1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346661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954783" y="1143467"/>
            <a:ext cx="7965465" cy="33993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知识蒸馏基础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定义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方法</a:t>
            </a:r>
            <a:r>
              <a:rPr lang="en-US" altLang="zh-CN" dirty="0"/>
              <a:t>	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/>
              <a:t>特点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Distilling Knowledge via Knowledge Review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背景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动机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方法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实验</a:t>
            </a:r>
            <a:endParaRPr lang="en-US" altLang="zh-CN" dirty="0"/>
          </a:p>
          <a:p>
            <a:pPr lvl="1">
              <a:buFont typeface="Wingdings" pitchFamily="2" charset="2"/>
              <a:buChar char="Ø"/>
            </a:pPr>
            <a:r>
              <a:rPr lang="zh-CN" altLang="en-US" dirty="0"/>
              <a:t>总结</a:t>
            </a:r>
            <a:endParaRPr lang="en-US" altLang="zh-CN" dirty="0"/>
          </a:p>
          <a:p>
            <a:pPr marL="0" indent="0">
              <a:buNone/>
            </a:pPr>
            <a:endParaRPr lang="en-US" altLang="zh-CN" sz="1100" dirty="0"/>
          </a:p>
        </p:txBody>
      </p:sp>
      <p:sp>
        <p:nvSpPr>
          <p:cNvPr name="文本框 1" id="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2042703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r>
              <a:rPr kumimoji="1" lang="zh-CN" altLang="en-US" sz="1600" dirty="0"/>
              <a:t>本文的框架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6D689-B15F-CA48-B053-6A4EE7170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50" y="1277586"/>
            <a:ext cx="3160116" cy="4671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884A1E-D6BF-6446-9239-9FBFB53B7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50" y="1815652"/>
            <a:ext cx="3413264" cy="2679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97E057-3A03-F14E-B788-FF8A16CA9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966" y="838929"/>
            <a:ext cx="3627192" cy="4031790"/>
          </a:xfrm>
          <a:prstGeom prst="rect">
            <a:avLst/>
          </a:prstGeom>
        </p:spPr>
      </p:pic>
      <p:sp>
        <p:nvSpPr>
          <p:cNvPr name="文本框 4" id="8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218010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正文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8A6F6E-1665-394B-A84B-B8BF3217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98" y="1394843"/>
            <a:ext cx="5440816" cy="30669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908A9A-82F3-7941-B358-5CE519285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34" y="828895"/>
            <a:ext cx="2071975" cy="4008994"/>
          </a:xfrm>
          <a:prstGeom prst="rect">
            <a:avLst/>
          </a:prstGeom>
        </p:spPr>
      </p:pic>
      <p:sp>
        <p:nvSpPr>
          <p:cNvPr name="文本框 4" id="1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22881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正文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523C10-40FB-8142-A4CC-35615E2A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24" y="1351102"/>
            <a:ext cx="4979192" cy="32381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A74CD3-0E7E-AC4E-8ACA-FCA86E645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26" y="970731"/>
            <a:ext cx="1954872" cy="3750007"/>
          </a:xfrm>
          <a:prstGeom prst="rect">
            <a:avLst/>
          </a:prstGeom>
        </p:spPr>
      </p:pic>
      <p:sp>
        <p:nvSpPr>
          <p:cNvPr name="文本框 4" id="10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237480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r>
              <a:rPr kumimoji="1" lang="zh-CN" altLang="en-US" sz="1600" dirty="0"/>
              <a:t>消融实验</a:t>
            </a:r>
            <a:endParaRPr kumimoji="1" lang="en-US" altLang="zh-CN" sz="1600" dirty="0"/>
          </a:p>
          <a:p>
            <a:r>
              <a:rPr kumimoji="1" lang="zh-CN" altLang="en-US" sz="1600" dirty="0"/>
              <a:t>本文提出的模块对性能的提升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28153F-6622-8C46-9E77-1A0B240F0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28895"/>
            <a:ext cx="4165745" cy="26203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1F9FEE-035E-5045-AD58-EBC1C5303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023" y="828895"/>
            <a:ext cx="655977" cy="7372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1D612F-8881-1A44-B523-7554D45B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03" y="3194516"/>
            <a:ext cx="7819840" cy="1710071"/>
          </a:xfrm>
          <a:prstGeom prst="rect">
            <a:avLst/>
          </a:prstGeom>
        </p:spPr>
      </p:pic>
      <p:sp>
        <p:nvSpPr>
          <p:cNvPr name="文本框 1" id="8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290576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r>
              <a:rPr kumimoji="1" lang="zh-CN" altLang="en-US" sz="1600" dirty="0"/>
              <a:t>和其他方法的对比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8F57C2-20E8-FA4B-8F4C-DD1AB1CE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15" y="892160"/>
            <a:ext cx="4598086" cy="4088198"/>
          </a:xfrm>
          <a:prstGeom prst="rect">
            <a:avLst/>
          </a:prstGeom>
        </p:spPr>
      </p:pic>
      <p:sp>
        <p:nvSpPr>
          <p:cNvPr name="文本框 1" id="9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217559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r>
              <a:rPr kumimoji="1" lang="zh-CN" altLang="en-US" sz="1600" dirty="0"/>
              <a:t>方法总结：</a:t>
            </a:r>
            <a:endParaRPr kumimoji="1" lang="en-US" altLang="zh-CN" sz="1600" dirty="0"/>
          </a:p>
          <a:p>
            <a:r>
              <a:rPr kumimoji="1" lang="en-US" altLang="zh-CN" sz="1200" dirty="0"/>
              <a:t>1.</a:t>
            </a:r>
            <a:r>
              <a:rPr kumimoji="1" lang="zh-CN" altLang="en-US" sz="1200" dirty="0"/>
              <a:t>  提出</a:t>
            </a:r>
            <a:r>
              <a:rPr kumimoji="1" lang="en-US" altLang="zh-CN" sz="1200" dirty="0"/>
              <a:t>RLF</a:t>
            </a:r>
            <a:r>
              <a:rPr kumimoji="1" lang="zh-CN" altLang="en-US" sz="1200" dirty="0"/>
              <a:t>框架</a:t>
            </a:r>
            <a:endParaRPr kumimoji="1" lang="en-US" altLang="zh-CN" sz="1200" dirty="0"/>
          </a:p>
          <a:p>
            <a:r>
              <a:rPr kumimoji="1" lang="en-US" altLang="zh-CN" sz="1200" dirty="0"/>
              <a:t>2.</a:t>
            </a:r>
            <a:r>
              <a:rPr kumimoji="1" lang="zh-CN" altLang="en-US" sz="1200" dirty="0"/>
              <a:t>  提出</a:t>
            </a:r>
            <a:r>
              <a:rPr kumimoji="1" lang="en-US" altLang="zh-CN" sz="1200" dirty="0"/>
              <a:t>ABF</a:t>
            </a:r>
            <a:r>
              <a:rPr kumimoji="1" lang="zh-CN" altLang="en-US" sz="1200" dirty="0"/>
              <a:t> 和 </a:t>
            </a:r>
            <a:r>
              <a:rPr kumimoji="1" lang="en-US" altLang="zh-CN" sz="1200" dirty="0"/>
              <a:t>HCL</a:t>
            </a:r>
          </a:p>
          <a:p>
            <a:r>
              <a:rPr kumimoji="1" lang="en-US" altLang="zh-CN" sz="1200" dirty="0"/>
              <a:t>3.</a:t>
            </a:r>
            <a:r>
              <a:rPr kumimoji="1" lang="zh-CN" altLang="en-US" sz="1200" dirty="0"/>
              <a:t>  本质上还是基于特征的蒸馏</a:t>
            </a:r>
            <a:endParaRPr kumimoji="1" lang="en-US" altLang="zh-CN" sz="1200" dirty="0"/>
          </a:p>
          <a:p>
            <a:pPr marL="228600" indent="-228600">
              <a:buAutoNum type="arabicPeriod" startAt="4"/>
            </a:pPr>
            <a:r>
              <a:rPr kumimoji="1" lang="zh-CN" altLang="en-US" sz="1200" dirty="0"/>
              <a:t>方法复杂，效果</a:t>
            </a:r>
            <a:r>
              <a:rPr kumimoji="1" lang="en-US" altLang="zh-CN" sz="1200" dirty="0"/>
              <a:t>SOTA</a:t>
            </a:r>
          </a:p>
          <a:p>
            <a:pPr marL="228600" indent="-228600">
              <a:buAutoNum type="arabicPeriod" startAt="4"/>
            </a:pPr>
            <a:endParaRPr kumimoji="1" lang="en-US" altLang="zh-CN" sz="1200" dirty="0"/>
          </a:p>
          <a:p>
            <a:r>
              <a:rPr kumimoji="1" lang="zh-CN" altLang="en-US" sz="1200" dirty="0"/>
              <a:t>结论：</a:t>
            </a:r>
            <a:endParaRPr kumimoji="1" lang="en-US" altLang="zh-CN" sz="1200" dirty="0"/>
          </a:p>
          <a:p>
            <a:pPr marL="228600" indent="-228600">
              <a:buAutoNum type="arabicPeriod"/>
            </a:pPr>
            <a:r>
              <a:rPr kumimoji="1" lang="zh-CN" altLang="en-US" sz="1200" dirty="0"/>
              <a:t>在业务中可以尝试</a:t>
            </a:r>
            <a:endParaRPr kumimoji="1" lang="en-US" altLang="zh-CN" sz="1200" dirty="0"/>
          </a:p>
          <a:p>
            <a:pPr marL="228600" indent="-228600">
              <a:buAutoNum type="arabicPeriod"/>
            </a:pPr>
            <a:r>
              <a:rPr kumimoji="1" lang="zh-CN" altLang="en-US" sz="1200" dirty="0"/>
              <a:t>分类、检测、分割等</a:t>
            </a:r>
            <a:endParaRPr kumimoji="1" lang="en-US" altLang="zh-CN" sz="1200" dirty="0"/>
          </a:p>
          <a:p>
            <a:pPr marL="228600" indent="-228600">
              <a:buAutoNum type="arabicPeriod"/>
            </a:pPr>
            <a:endParaRPr kumimoji="1" lang="en-US" altLang="zh-CN" sz="1200" dirty="0"/>
          </a:p>
          <a:p>
            <a:endParaRPr kumimoji="1" lang="en-US" altLang="zh-CN" sz="12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name="文本框 4" id="5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570258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32" y="2224729"/>
            <a:ext cx="8865926" cy="1044645"/>
          </a:xfrm>
        </p:spPr>
        <p:txBody>
          <a:bodyPr/>
          <a:lstStyle/>
          <a:p>
            <a:pPr algn="ctr"/>
            <a:r>
              <a:rPr lang="en-US" altLang="zh-CN" dirty="0"/>
              <a:t>Q&amp;A</a:t>
            </a:r>
            <a:endParaRPr lang="en-US" dirty="0"/>
          </a:p>
        </p:txBody>
      </p:sp>
      <p:sp>
        <p:nvSpPr>
          <p:cNvPr name="文本框 1" id="3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35144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7"/>
    </mc:Choice>
    <mc:Fallback xmlns="">
      <p:transition spd="slow" advTm="691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定义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什么是知识蒸馏？</a:t>
            </a:r>
            <a:endParaRPr kumimoji="1" lang="en-US" altLang="zh-CN" dirty="0"/>
          </a:p>
          <a:p>
            <a:endParaRPr kumimoji="1" lang="en-US" altLang="zh-CN" sz="1050" dirty="0"/>
          </a:p>
          <a:p>
            <a:r>
              <a:rPr kumimoji="1" lang="zh-CN" altLang="en-US" sz="1050" dirty="0"/>
              <a:t>举个例子：</a:t>
            </a:r>
            <a:endParaRPr kumimoji="1" lang="en-US" altLang="zh-CN" sz="1050" dirty="0"/>
          </a:p>
          <a:p>
            <a:endParaRPr kumimoji="1" lang="en-US" altLang="zh-CN" sz="1050" dirty="0"/>
          </a:p>
          <a:p>
            <a:r>
              <a:rPr kumimoji="1" lang="zh-CN" altLang="en-US" sz="1050" dirty="0"/>
              <a:t>学渣学霸一同做作业，学渣怎样进步最大？</a:t>
            </a:r>
            <a:endParaRPr kumimoji="1" lang="en-US" altLang="zh-CN" sz="1050" dirty="0"/>
          </a:p>
          <a:p>
            <a:endParaRPr kumimoji="1" lang="en-US" altLang="zh-CN" sz="1050" dirty="0"/>
          </a:p>
          <a:p>
            <a:pPr marL="228600" indent="-228600">
              <a:buAutoNum type="alphaUcPeriod"/>
            </a:pPr>
            <a:r>
              <a:rPr kumimoji="1" lang="zh-CN" altLang="en-US" sz="1050" dirty="0"/>
              <a:t>做题</a:t>
            </a:r>
            <a:r>
              <a:rPr kumimoji="1" lang="en-US" altLang="zh-CN" sz="1050" dirty="0"/>
              <a:t>+</a:t>
            </a:r>
            <a:r>
              <a:rPr kumimoji="1" lang="zh-CN" altLang="en-US" sz="1050" dirty="0"/>
              <a:t>参考答案</a:t>
            </a:r>
            <a:endParaRPr kumimoji="1" lang="en-US" altLang="zh-CN" sz="1050" dirty="0"/>
          </a:p>
          <a:p>
            <a:pPr marL="228600" indent="-228600">
              <a:buAutoNum type="alphaUcPeriod"/>
            </a:pPr>
            <a:endParaRPr kumimoji="1" lang="en-US" altLang="zh-CN" sz="1050" dirty="0"/>
          </a:p>
          <a:p>
            <a:r>
              <a:rPr kumimoji="1" lang="en-US" altLang="zh-CN" sz="1050" dirty="0"/>
              <a:t>B.</a:t>
            </a:r>
            <a:r>
              <a:rPr kumimoji="1" lang="zh-CN" altLang="en-US" sz="1050" dirty="0"/>
              <a:t>  做题</a:t>
            </a:r>
            <a:r>
              <a:rPr kumimoji="1" lang="en-US" altLang="zh-CN" sz="1050" dirty="0"/>
              <a:t>+</a:t>
            </a:r>
            <a:r>
              <a:rPr kumimoji="1" lang="zh-CN" altLang="en-US" sz="1050" dirty="0"/>
              <a:t>参考答案</a:t>
            </a:r>
            <a:r>
              <a:rPr kumimoji="1" lang="en-US" altLang="zh-CN" sz="1050" dirty="0"/>
              <a:t>+</a:t>
            </a:r>
            <a:r>
              <a:rPr kumimoji="1" lang="zh-CN" altLang="en-US" sz="1050" dirty="0"/>
              <a:t>学霸对答案的分析（</a:t>
            </a:r>
            <a:r>
              <a:rPr kumimoji="1" lang="en-US" altLang="zh-CN" sz="1050" dirty="0"/>
              <a:t>logits</a:t>
            </a:r>
            <a:r>
              <a:rPr kumimoji="1" lang="zh-CN" altLang="en-US" sz="1050" dirty="0"/>
              <a:t>）</a:t>
            </a:r>
            <a:endParaRPr kumimoji="1" lang="en-US" altLang="zh-CN" sz="1050" dirty="0"/>
          </a:p>
          <a:p>
            <a:endParaRPr kumimoji="1" lang="en-US" altLang="zh-CN" sz="1050" dirty="0"/>
          </a:p>
          <a:p>
            <a:r>
              <a:rPr kumimoji="1" lang="en-US" altLang="zh-CN" sz="1050" dirty="0"/>
              <a:t>C.</a:t>
            </a:r>
            <a:r>
              <a:rPr kumimoji="1" lang="zh-CN" altLang="en-US" sz="1050" dirty="0"/>
              <a:t>  做题</a:t>
            </a:r>
            <a:r>
              <a:rPr kumimoji="1" lang="en-US" altLang="zh-CN" sz="1050" dirty="0"/>
              <a:t>+</a:t>
            </a:r>
            <a:r>
              <a:rPr kumimoji="1" lang="zh-CN" altLang="en-US" sz="1050" dirty="0"/>
              <a:t>参考答案</a:t>
            </a:r>
            <a:r>
              <a:rPr kumimoji="1" lang="en-US" altLang="zh-CN" sz="1050" dirty="0"/>
              <a:t>+</a:t>
            </a:r>
            <a:r>
              <a:rPr kumimoji="1" lang="zh-CN" altLang="en-US" sz="1050" dirty="0"/>
              <a:t>学霸分析</a:t>
            </a:r>
            <a:r>
              <a:rPr kumimoji="1" lang="en-US" altLang="zh-CN" sz="1050" dirty="0"/>
              <a:t>+</a:t>
            </a:r>
            <a:r>
              <a:rPr kumimoji="1" lang="zh-CN" altLang="en-US" sz="1050" dirty="0"/>
              <a:t>学霸解题步骤 </a:t>
            </a:r>
            <a:endParaRPr kumimoji="1" lang="en-US" altLang="zh-CN" sz="1050" dirty="0"/>
          </a:p>
          <a:p>
            <a:endParaRPr kumimoji="1" lang="en-US" altLang="zh-CN" sz="1050" dirty="0"/>
          </a:p>
          <a:p>
            <a:endParaRPr kumimoji="1" lang="en-US" altLang="zh-CN" sz="1050" dirty="0"/>
          </a:p>
          <a:p>
            <a:r>
              <a:rPr kumimoji="1" lang="en-US" altLang="zh-CN" sz="1050" dirty="0"/>
              <a:t>Dark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knowledge</a:t>
            </a:r>
          </a:p>
          <a:p>
            <a:r>
              <a:rPr kumimoji="1" lang="en-US" altLang="zh-CN" sz="1050" dirty="0"/>
              <a:t>Soft</a:t>
            </a:r>
            <a:r>
              <a:rPr kumimoji="1" lang="zh-CN" altLang="en-US" sz="1050" dirty="0"/>
              <a:t> </a:t>
            </a:r>
            <a:r>
              <a:rPr kumimoji="1" lang="en-US" altLang="zh-CN" sz="1050" dirty="0"/>
              <a:t>target</a:t>
            </a:r>
          </a:p>
          <a:p>
            <a:endParaRPr kumimoji="1" lang="en-US" altLang="zh-CN" sz="10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ECBD81-2A07-7B4A-B435-DF7A8259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27" y="828894"/>
            <a:ext cx="3736620" cy="18279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6E18DE-C4D9-F04F-98FA-E426B46D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826697"/>
            <a:ext cx="2893805" cy="2048424"/>
          </a:xfrm>
          <a:prstGeom prst="rect">
            <a:avLst/>
          </a:prstGeom>
        </p:spPr>
      </p:pic>
      <p:sp>
        <p:nvSpPr>
          <p:cNvPr name="文本框 1" id="13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423210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如何获得学霸对答案的解析？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54AB9C-66BB-4046-A980-C7CA09EF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1" y="1266190"/>
            <a:ext cx="3314112" cy="26111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5A7F3A-FFFC-8C4D-A319-E6686E5B6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82" y="1641137"/>
            <a:ext cx="3086100" cy="1066800"/>
          </a:xfrm>
          <a:prstGeom prst="rect">
            <a:avLst/>
          </a:prstGeom>
        </p:spPr>
      </p:pic>
      <p:pic>
        <p:nvPicPr>
          <p:cNvPr id="7" name="Picture 6" descr="preview">
            <a:extLst>
              <a:ext uri="{FF2B5EF4-FFF2-40B4-BE49-F238E27FC236}">
                <a16:creationId xmlns:a16="http://schemas.microsoft.com/office/drawing/2014/main" id="{A10F1B3F-FAD2-F145-83AD-6C37B788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35" y="2990928"/>
            <a:ext cx="3871609" cy="13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name="文本框 4" id="1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9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﻿Response-Based Knowledge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3B167-5B97-5E44-BA1E-B9D55804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33" y="1752918"/>
            <a:ext cx="7966517" cy="2177056"/>
          </a:xfrm>
          <a:prstGeom prst="rect">
            <a:avLst/>
          </a:prstGeom>
        </p:spPr>
      </p:pic>
      <p:sp>
        <p:nvSpPr>
          <p:cNvPr name="文本框 1" id="5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269695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endParaRPr lang="en-US" altLang="zh-CN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endParaRPr kumimoji="1" lang="en-US" altLang="zh-CN" sz="1000" dirty="0"/>
          </a:p>
          <a:p>
            <a:endParaRPr kumimoji="1" lang="en-US" altLang="zh-CN" sz="1000" dirty="0"/>
          </a:p>
          <a:p>
            <a:endParaRPr kumimoji="1" lang="en-US" altLang="zh-CN" sz="1000" dirty="0"/>
          </a:p>
          <a:p>
            <a:endParaRPr kumimoji="1" lang="en-US" altLang="zh-CN" sz="1000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BBEF99-75E8-1043-A06C-C468DF03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8" y="1459512"/>
            <a:ext cx="4791496" cy="2224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F58CB5-102B-8C48-AA96-80DD5FF9A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780" y="1358630"/>
            <a:ext cx="3621863" cy="2426240"/>
          </a:xfrm>
          <a:prstGeom prst="rect">
            <a:avLst/>
          </a:prstGeom>
        </p:spPr>
      </p:pic>
      <p:sp>
        <p:nvSpPr>
          <p:cNvPr name="文本框 1" id="9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85837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正文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752A63-0DD4-C043-ACC3-25C062F1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861" y="899813"/>
            <a:ext cx="5782298" cy="3949250"/>
          </a:xfrm>
          <a:prstGeom prst="rect">
            <a:avLst/>
          </a:prstGeom>
        </p:spPr>
      </p:pic>
      <p:sp>
        <p:nvSpPr>
          <p:cNvPr name="文本框 4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80057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正文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7039FB-06E4-9C4A-B24A-FD4F6A0D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8" y="1588575"/>
            <a:ext cx="8158264" cy="1966350"/>
          </a:xfrm>
          <a:prstGeom prst="rect">
            <a:avLst/>
          </a:prstGeom>
        </p:spPr>
      </p:pic>
      <p:sp>
        <p:nvSpPr>
          <p:cNvPr name="文本框 4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175265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知识蒸馏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语义分割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050" y="899813"/>
            <a:ext cx="8333264" cy="3750007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SKD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Pixel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Holistic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IFVD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Intra-class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CWD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Channel</a:t>
            </a:r>
            <a:r>
              <a:rPr kumimoji="1" lang="zh-CN" altLang="en-US" dirty="0"/>
              <a:t> </a:t>
            </a:r>
            <a:r>
              <a:rPr kumimoji="1" lang="en-US" altLang="zh-CN" dirty="0"/>
              <a:t>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C9322-9893-274D-99CE-0F9423E27F34}"/>
              </a:ext>
            </a:extLst>
          </p:cNvPr>
          <p:cNvSpPr txBox="1"/>
          <p:nvPr/>
        </p:nvSpPr>
        <p:spPr>
          <a:xfrm>
            <a:off x="3489820" y="229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5C393E-1D28-C54D-AB00-AA000F34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561" y="828895"/>
            <a:ext cx="2870317" cy="4229666"/>
          </a:xfrm>
          <a:prstGeom prst="rect">
            <a:avLst/>
          </a:prstGeom>
        </p:spPr>
      </p:pic>
      <p:sp>
        <p:nvSpPr>
          <p:cNvPr name="文本框 4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BBAAD9C20180234D78A0072836F0BB4092B9B20417013B20A4D98A35B1982B752B4BBD38D16B3B0022192508C8467DEBF9F9210A11D05B211BBFC2F87F1E2BD824FCCEAD932CA64784FB2FB76FF24ADF3760E2B17DA00F2058F611974FA14C48DE862090FE3</a:t>
            </a:r>
          </a:p>
        </p:txBody>
      </p:sp>
    </p:spTree>
    <p:extLst>
      <p:ext uri="{BB962C8B-B14F-4D97-AF65-F5344CB8AC3E}">
        <p14:creationId xmlns:p14="http://schemas.microsoft.com/office/powerpoint/2010/main" val="601903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28524</TotalTime>
  <Words>582</Words>
  <Application>Microsoft Macintosh PowerPoint</Application>
  <PresentationFormat>全屏显示(16:9)</PresentationFormat>
  <Paragraphs>336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等线</vt:lpstr>
      <vt:lpstr>等线 Light</vt:lpstr>
      <vt:lpstr>微软雅黑</vt:lpstr>
      <vt:lpstr>Arial</vt:lpstr>
      <vt:lpstr>Calibri</vt:lpstr>
      <vt:lpstr>Courier New</vt:lpstr>
      <vt:lpstr>Helvetica Neue for IB</vt:lpstr>
      <vt:lpstr>Times</vt:lpstr>
      <vt:lpstr>Times New Roman</vt:lpstr>
      <vt:lpstr>Wingdings</vt:lpstr>
      <vt:lpstr>Office Theme</vt:lpstr>
      <vt:lpstr>1_自定义设计方案</vt:lpstr>
      <vt:lpstr>自定义设计方案</vt:lpstr>
      <vt:lpstr>﻿Knowledge Distillation                Qian Xu       2021.09.15</vt:lpstr>
      <vt:lpstr>目录</vt:lpstr>
      <vt:lpstr>定义</vt:lpstr>
      <vt:lpstr>方法</vt:lpstr>
      <vt:lpstr>方法</vt:lpstr>
      <vt:lpstr>发展</vt:lpstr>
      <vt:lpstr>应用</vt:lpstr>
      <vt:lpstr>应用</vt:lpstr>
      <vt:lpstr>知识蒸馏&amp;语义分割</vt:lpstr>
      <vt:lpstr>知识蒸馏&amp;语义分割</vt:lpstr>
      <vt:lpstr>目录</vt:lpstr>
      <vt:lpstr>背景</vt:lpstr>
      <vt:lpstr>动机</vt:lpstr>
      <vt:lpstr>动机</vt:lpstr>
      <vt:lpstr>方法</vt:lpstr>
      <vt:lpstr>方法</vt:lpstr>
      <vt:lpstr>方法</vt:lpstr>
      <vt:lpstr>方法</vt:lpstr>
      <vt:lpstr>方法</vt:lpstr>
      <vt:lpstr>方法</vt:lpstr>
      <vt:lpstr>方法</vt:lpstr>
      <vt:lpstr>方法</vt:lpstr>
      <vt:lpstr>实验</vt:lpstr>
      <vt:lpstr>实验</vt:lpstr>
      <vt:lpstr>总结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Yingqian</dc:creator>
  <cp:lastModifiedBy>Microsoft Office User</cp:lastModifiedBy>
  <cp:revision>1968</cp:revision>
  <dcterms:created xsi:type="dcterms:W3CDTF">2016-12-02T04:03:52Z</dcterms:created>
  <dcterms:modified xsi:type="dcterms:W3CDTF">2021-09-15T07:47:54Z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BBAAD9C20180234D78A0072836F0BB4092B9B20417013B20A4D98A35B1982B752B4BBD38D16B3B0022192508C8467DEBF9F9210A11D05B211BBFC2F87F1E2BD824FCCEAD932CA64784FB2FB76FF24ADF3760E2B17DA00F2058F611974FA14C48DE862090FE3</vt:lpwstr>
  </property>
</Properties>
</file>